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10687050" cy="1512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D2"/>
    <a:srgbClr val="D00070"/>
    <a:srgbClr val="007A3E"/>
    <a:srgbClr val="B94700"/>
    <a:srgbClr val="008578"/>
    <a:srgbClr val="0057B7"/>
    <a:srgbClr val="962D91"/>
    <a:srgbClr val="DC2882"/>
    <a:srgbClr val="55AF3C"/>
    <a:srgbClr val="F58C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11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Arrival NEDOCS score at presentation %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Sheet1!$C$12:$C$17</c:f>
              <c:strCache>
                <c:ptCount val="6"/>
                <c:pt idx="0">
                  <c:v>Not busy</c:v>
                </c:pt>
                <c:pt idx="1">
                  <c:v>Busy</c:v>
                </c:pt>
                <c:pt idx="2">
                  <c:v>Extremely busy</c:v>
                </c:pt>
                <c:pt idx="3">
                  <c:v>Overcrowded</c:v>
                </c:pt>
                <c:pt idx="4">
                  <c:v>Severely overcrowded</c:v>
                </c:pt>
                <c:pt idx="5">
                  <c:v>Dangerously overcrowded</c:v>
                </c:pt>
              </c:strCache>
            </c:strRef>
          </c:cat>
          <c:val>
            <c:numRef>
              <c:f>Sheet1!$D$12:$D$17</c:f>
              <c:numCache>
                <c:formatCode>General</c:formatCode>
                <c:ptCount val="6"/>
                <c:pt idx="0">
                  <c:v>0.09</c:v>
                </c:pt>
                <c:pt idx="1">
                  <c:v>11.26</c:v>
                </c:pt>
                <c:pt idx="2">
                  <c:v>9.5500000000000007</c:v>
                </c:pt>
                <c:pt idx="3">
                  <c:v>42.79</c:v>
                </c:pt>
                <c:pt idx="4">
                  <c:v>29.82</c:v>
                </c:pt>
                <c:pt idx="5">
                  <c:v>6.49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05-4E10-AA91-269455B1E9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0776800"/>
        <c:axId val="901605024"/>
      </c:barChart>
      <c:catAx>
        <c:axId val="1120776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1605024"/>
        <c:crosses val="autoZero"/>
        <c:auto val="1"/>
        <c:lblAlgn val="ctr"/>
        <c:lblOffset val="100"/>
        <c:noMultiLvlLbl val="0"/>
      </c:catAx>
      <c:valAx>
        <c:axId val="901605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077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F7598-C12C-447C-8E17-7E109E42AE18}" type="datetimeFigureOut">
              <a:rPr lang="en-AU" smtClean="0"/>
              <a:t>31/07/2024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E2AC8-0E97-484A-B614-6526E80D0A8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0173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FE2AC8-0E97-484A-B614-6526E80D0A8C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6283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529" y="2475434"/>
            <a:ext cx="9083993" cy="5265984"/>
          </a:xfrm>
        </p:spPr>
        <p:txBody>
          <a:bodyPr anchor="b"/>
          <a:lstStyle>
            <a:lvl1pPr algn="ctr">
              <a:defRPr sz="42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5881" y="7944495"/>
            <a:ext cx="8015288" cy="3651875"/>
          </a:xfrm>
        </p:spPr>
        <p:txBody>
          <a:bodyPr/>
          <a:lstStyle>
            <a:lvl1pPr marL="0" indent="0" algn="ctr">
              <a:buNone/>
              <a:defRPr sz="1696"/>
            </a:lvl1pPr>
            <a:lvl2pPr marL="323012" indent="0" algn="ctr">
              <a:buNone/>
              <a:defRPr sz="1413"/>
            </a:lvl2pPr>
            <a:lvl3pPr marL="646024" indent="0" algn="ctr">
              <a:buNone/>
              <a:defRPr sz="1272"/>
            </a:lvl3pPr>
            <a:lvl4pPr marL="969035" indent="0" algn="ctr">
              <a:buNone/>
              <a:defRPr sz="1130"/>
            </a:lvl4pPr>
            <a:lvl5pPr marL="1292047" indent="0" algn="ctr">
              <a:buNone/>
              <a:defRPr sz="1130"/>
            </a:lvl5pPr>
            <a:lvl6pPr marL="1615059" indent="0" algn="ctr">
              <a:buNone/>
              <a:defRPr sz="1130"/>
            </a:lvl6pPr>
            <a:lvl7pPr marL="1938071" indent="0" algn="ctr">
              <a:buNone/>
              <a:defRPr sz="1130"/>
            </a:lvl7pPr>
            <a:lvl8pPr marL="2261083" indent="0" algn="ctr">
              <a:buNone/>
              <a:defRPr sz="1130"/>
            </a:lvl8pPr>
            <a:lvl9pPr marL="2584094" indent="0" algn="ctr">
              <a:buNone/>
              <a:defRPr sz="113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3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02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47921" y="805303"/>
            <a:ext cx="2304395" cy="128183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4735" y="805303"/>
            <a:ext cx="6779597" cy="128183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06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5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169" y="3770925"/>
            <a:ext cx="9217581" cy="6291870"/>
          </a:xfrm>
        </p:spPr>
        <p:txBody>
          <a:bodyPr anchor="b"/>
          <a:lstStyle>
            <a:lvl1pPr>
              <a:defRPr sz="42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169" y="10122319"/>
            <a:ext cx="9217581" cy="3308746"/>
          </a:xfrm>
        </p:spPr>
        <p:txBody>
          <a:bodyPr/>
          <a:lstStyle>
            <a:lvl1pPr marL="0" indent="0">
              <a:buNone/>
              <a:defRPr sz="1696">
                <a:solidFill>
                  <a:schemeClr val="tx1"/>
                </a:solidFill>
              </a:defRPr>
            </a:lvl1pPr>
            <a:lvl2pPr marL="323012" indent="0">
              <a:buNone/>
              <a:defRPr sz="1413">
                <a:solidFill>
                  <a:schemeClr val="tx1">
                    <a:tint val="75000"/>
                  </a:schemeClr>
                </a:solidFill>
              </a:defRPr>
            </a:lvl2pPr>
            <a:lvl3pPr marL="646024" indent="0">
              <a:buNone/>
              <a:defRPr sz="1272">
                <a:solidFill>
                  <a:schemeClr val="tx1">
                    <a:tint val="75000"/>
                  </a:schemeClr>
                </a:solidFill>
              </a:defRPr>
            </a:lvl3pPr>
            <a:lvl4pPr marL="969035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4pPr>
            <a:lvl5pPr marL="1292047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5pPr>
            <a:lvl6pPr marL="1615059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6pPr>
            <a:lvl7pPr marL="1938071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7pPr>
            <a:lvl8pPr marL="2261083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8pPr>
            <a:lvl9pPr marL="2584094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6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4735" y="4026517"/>
            <a:ext cx="4541996" cy="95971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319" y="4026517"/>
            <a:ext cx="4541996" cy="95971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84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126" y="805307"/>
            <a:ext cx="9217581" cy="292360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128" y="3707898"/>
            <a:ext cx="4521122" cy="1817184"/>
          </a:xfrm>
        </p:spPr>
        <p:txBody>
          <a:bodyPr anchor="b"/>
          <a:lstStyle>
            <a:lvl1pPr marL="0" indent="0">
              <a:buNone/>
              <a:defRPr sz="1696" b="1"/>
            </a:lvl1pPr>
            <a:lvl2pPr marL="323012" indent="0">
              <a:buNone/>
              <a:defRPr sz="1413" b="1"/>
            </a:lvl2pPr>
            <a:lvl3pPr marL="646024" indent="0">
              <a:buNone/>
              <a:defRPr sz="1272" b="1"/>
            </a:lvl3pPr>
            <a:lvl4pPr marL="969035" indent="0">
              <a:buNone/>
              <a:defRPr sz="1130" b="1"/>
            </a:lvl4pPr>
            <a:lvl5pPr marL="1292047" indent="0">
              <a:buNone/>
              <a:defRPr sz="1130" b="1"/>
            </a:lvl5pPr>
            <a:lvl6pPr marL="1615059" indent="0">
              <a:buNone/>
              <a:defRPr sz="1130" b="1"/>
            </a:lvl6pPr>
            <a:lvl7pPr marL="1938071" indent="0">
              <a:buNone/>
              <a:defRPr sz="1130" b="1"/>
            </a:lvl7pPr>
            <a:lvl8pPr marL="2261083" indent="0">
              <a:buNone/>
              <a:defRPr sz="1130" b="1"/>
            </a:lvl8pPr>
            <a:lvl9pPr marL="2584094" indent="0">
              <a:buNone/>
              <a:defRPr sz="113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128" y="5525082"/>
            <a:ext cx="4521122" cy="81265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0320" y="3707898"/>
            <a:ext cx="4543388" cy="1817184"/>
          </a:xfrm>
        </p:spPr>
        <p:txBody>
          <a:bodyPr anchor="b"/>
          <a:lstStyle>
            <a:lvl1pPr marL="0" indent="0">
              <a:buNone/>
              <a:defRPr sz="1696" b="1"/>
            </a:lvl1pPr>
            <a:lvl2pPr marL="323012" indent="0">
              <a:buNone/>
              <a:defRPr sz="1413" b="1"/>
            </a:lvl2pPr>
            <a:lvl3pPr marL="646024" indent="0">
              <a:buNone/>
              <a:defRPr sz="1272" b="1"/>
            </a:lvl3pPr>
            <a:lvl4pPr marL="969035" indent="0">
              <a:buNone/>
              <a:defRPr sz="1130" b="1"/>
            </a:lvl4pPr>
            <a:lvl5pPr marL="1292047" indent="0">
              <a:buNone/>
              <a:defRPr sz="1130" b="1"/>
            </a:lvl5pPr>
            <a:lvl6pPr marL="1615059" indent="0">
              <a:buNone/>
              <a:defRPr sz="1130" b="1"/>
            </a:lvl6pPr>
            <a:lvl7pPr marL="1938071" indent="0">
              <a:buNone/>
              <a:defRPr sz="1130" b="1"/>
            </a:lvl7pPr>
            <a:lvl8pPr marL="2261083" indent="0">
              <a:buNone/>
              <a:defRPr sz="1130" b="1"/>
            </a:lvl8pPr>
            <a:lvl9pPr marL="2584094" indent="0">
              <a:buNone/>
              <a:defRPr sz="113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0320" y="5525082"/>
            <a:ext cx="4543388" cy="81265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51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56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3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127" y="1008380"/>
            <a:ext cx="3446852" cy="3529330"/>
          </a:xfrm>
        </p:spPr>
        <p:txBody>
          <a:bodyPr anchor="b"/>
          <a:lstStyle>
            <a:lvl1pPr>
              <a:defRPr sz="226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3388" y="2177824"/>
            <a:ext cx="5410319" cy="10749051"/>
          </a:xfrm>
        </p:spPr>
        <p:txBody>
          <a:bodyPr/>
          <a:lstStyle>
            <a:lvl1pPr>
              <a:defRPr sz="2261"/>
            </a:lvl1pPr>
            <a:lvl2pPr>
              <a:defRPr sz="1978"/>
            </a:lvl2pPr>
            <a:lvl3pPr>
              <a:defRPr sz="1696"/>
            </a:lvl3pPr>
            <a:lvl4pPr>
              <a:defRPr sz="1413"/>
            </a:lvl4pPr>
            <a:lvl5pPr>
              <a:defRPr sz="1413"/>
            </a:lvl5pPr>
            <a:lvl6pPr>
              <a:defRPr sz="1413"/>
            </a:lvl6pPr>
            <a:lvl7pPr>
              <a:defRPr sz="1413"/>
            </a:lvl7pPr>
            <a:lvl8pPr>
              <a:defRPr sz="1413"/>
            </a:lvl8pPr>
            <a:lvl9pPr>
              <a:defRPr sz="14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127" y="4537710"/>
            <a:ext cx="3446852" cy="8406669"/>
          </a:xfrm>
        </p:spPr>
        <p:txBody>
          <a:bodyPr/>
          <a:lstStyle>
            <a:lvl1pPr marL="0" indent="0">
              <a:buNone/>
              <a:defRPr sz="1130"/>
            </a:lvl1pPr>
            <a:lvl2pPr marL="323012" indent="0">
              <a:buNone/>
              <a:defRPr sz="989"/>
            </a:lvl2pPr>
            <a:lvl3pPr marL="646024" indent="0">
              <a:buNone/>
              <a:defRPr sz="848"/>
            </a:lvl3pPr>
            <a:lvl4pPr marL="969035" indent="0">
              <a:buNone/>
              <a:defRPr sz="707"/>
            </a:lvl4pPr>
            <a:lvl5pPr marL="1292047" indent="0">
              <a:buNone/>
              <a:defRPr sz="707"/>
            </a:lvl5pPr>
            <a:lvl6pPr marL="1615059" indent="0">
              <a:buNone/>
              <a:defRPr sz="707"/>
            </a:lvl6pPr>
            <a:lvl7pPr marL="1938071" indent="0">
              <a:buNone/>
              <a:defRPr sz="707"/>
            </a:lvl7pPr>
            <a:lvl8pPr marL="2261083" indent="0">
              <a:buNone/>
              <a:defRPr sz="707"/>
            </a:lvl8pPr>
            <a:lvl9pPr marL="2584094" indent="0">
              <a:buNone/>
              <a:defRPr sz="7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21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127" y="1008380"/>
            <a:ext cx="3446852" cy="3529330"/>
          </a:xfrm>
        </p:spPr>
        <p:txBody>
          <a:bodyPr anchor="b"/>
          <a:lstStyle>
            <a:lvl1pPr>
              <a:defRPr sz="226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3388" y="2177824"/>
            <a:ext cx="5410319" cy="10749051"/>
          </a:xfrm>
        </p:spPr>
        <p:txBody>
          <a:bodyPr anchor="t"/>
          <a:lstStyle>
            <a:lvl1pPr marL="0" indent="0">
              <a:buNone/>
              <a:defRPr sz="2261"/>
            </a:lvl1pPr>
            <a:lvl2pPr marL="323012" indent="0">
              <a:buNone/>
              <a:defRPr sz="1978"/>
            </a:lvl2pPr>
            <a:lvl3pPr marL="646024" indent="0">
              <a:buNone/>
              <a:defRPr sz="1696"/>
            </a:lvl3pPr>
            <a:lvl4pPr marL="969035" indent="0">
              <a:buNone/>
              <a:defRPr sz="1413"/>
            </a:lvl4pPr>
            <a:lvl5pPr marL="1292047" indent="0">
              <a:buNone/>
              <a:defRPr sz="1413"/>
            </a:lvl5pPr>
            <a:lvl6pPr marL="1615059" indent="0">
              <a:buNone/>
              <a:defRPr sz="1413"/>
            </a:lvl6pPr>
            <a:lvl7pPr marL="1938071" indent="0">
              <a:buNone/>
              <a:defRPr sz="1413"/>
            </a:lvl7pPr>
            <a:lvl8pPr marL="2261083" indent="0">
              <a:buNone/>
              <a:defRPr sz="1413"/>
            </a:lvl8pPr>
            <a:lvl9pPr marL="2584094" indent="0">
              <a:buNone/>
              <a:defRPr sz="141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127" y="4537710"/>
            <a:ext cx="3446852" cy="8406669"/>
          </a:xfrm>
        </p:spPr>
        <p:txBody>
          <a:bodyPr/>
          <a:lstStyle>
            <a:lvl1pPr marL="0" indent="0">
              <a:buNone/>
              <a:defRPr sz="1130"/>
            </a:lvl1pPr>
            <a:lvl2pPr marL="323012" indent="0">
              <a:buNone/>
              <a:defRPr sz="989"/>
            </a:lvl2pPr>
            <a:lvl3pPr marL="646024" indent="0">
              <a:buNone/>
              <a:defRPr sz="848"/>
            </a:lvl3pPr>
            <a:lvl4pPr marL="969035" indent="0">
              <a:buNone/>
              <a:defRPr sz="707"/>
            </a:lvl4pPr>
            <a:lvl5pPr marL="1292047" indent="0">
              <a:buNone/>
              <a:defRPr sz="707"/>
            </a:lvl5pPr>
            <a:lvl6pPr marL="1615059" indent="0">
              <a:buNone/>
              <a:defRPr sz="707"/>
            </a:lvl6pPr>
            <a:lvl7pPr marL="1938071" indent="0">
              <a:buNone/>
              <a:defRPr sz="707"/>
            </a:lvl7pPr>
            <a:lvl8pPr marL="2261083" indent="0">
              <a:buNone/>
              <a:defRPr sz="707"/>
            </a:lvl8pPr>
            <a:lvl9pPr marL="2584094" indent="0">
              <a:buNone/>
              <a:defRPr sz="7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7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4735" y="805307"/>
            <a:ext cx="9217581" cy="292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4735" y="4026517"/>
            <a:ext cx="9217581" cy="9597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4735" y="14019287"/>
            <a:ext cx="2404586" cy="8053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0086" y="14019287"/>
            <a:ext cx="3606879" cy="8053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7729" y="14019287"/>
            <a:ext cx="2404586" cy="8053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7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ustin Health: Important changes to Austin Hospital's Studley Road main  entry">
            <a:extLst>
              <a:ext uri="{FF2B5EF4-FFF2-40B4-BE49-F238E27FC236}">
                <a16:creationId xmlns:a16="http://schemas.microsoft.com/office/drawing/2014/main" id="{5F9B2A13-DEE1-6B96-F718-DC6B02AFF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1547"/>
            <a:ext cx="10687050" cy="1769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BAD9AF1-DB1F-458B-8FD1-3E2EA4A57D8C}"/>
              </a:ext>
            </a:extLst>
          </p:cNvPr>
          <p:cNvSpPr txBox="1"/>
          <p:nvPr/>
        </p:nvSpPr>
        <p:spPr>
          <a:xfrm>
            <a:off x="2017762" y="14482572"/>
            <a:ext cx="6068731" cy="431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483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2966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4449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5932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7415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8898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0381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1864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4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Leeroy </a:t>
            </a:r>
            <a:r>
              <a:rPr lang="en-US" sz="2204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Jenkins, Shuri Wright, Emmett Brown</a:t>
            </a:r>
            <a:endParaRPr lang="en-US" sz="2204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F3D61A8-5BBF-232B-EBCB-EC446284E1EA}"/>
              </a:ext>
            </a:extLst>
          </p:cNvPr>
          <p:cNvSpPr txBox="1"/>
          <p:nvPr/>
        </p:nvSpPr>
        <p:spPr>
          <a:xfrm>
            <a:off x="4665407" y="4581430"/>
            <a:ext cx="1169909" cy="416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483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2966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4449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5932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7415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8898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0381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1864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600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CDF1688-4DF4-E78B-4843-962D6FA7479F}"/>
              </a:ext>
            </a:extLst>
          </p:cNvPr>
          <p:cNvSpPr txBox="1"/>
          <p:nvPr/>
        </p:nvSpPr>
        <p:spPr>
          <a:xfrm>
            <a:off x="155338" y="1881120"/>
            <a:ext cx="104000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483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2966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4449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5932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7415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8898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0381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1864" algn="l" defTabSz="161483" rtl="0" eaLnBrk="1" latinLnBrk="0" hangingPunct="1">
              <a:defRPr sz="6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Emergency Departments (ED) patients who left without being seen (Did Not Wait)</a:t>
            </a:r>
            <a:r>
              <a:rPr lang="en-US" sz="2400" i="1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 err="1">
                <a:solidFill>
                  <a:srgbClr val="008C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Osman,</a:t>
            </a:r>
            <a:r>
              <a:rPr lang="en-US" sz="1800" dirty="0">
                <a:solidFill>
                  <a:srgbClr val="008C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A; Millar, R; Mansouri, N; </a:t>
            </a:r>
            <a:r>
              <a:rPr lang="en-US" sz="1800" dirty="0" err="1">
                <a:solidFill>
                  <a:srgbClr val="008C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Goh-Davis</a:t>
            </a:r>
            <a:r>
              <a:rPr lang="en-US" sz="1800" dirty="0">
                <a:solidFill>
                  <a:srgbClr val="008C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H; Yeak, D; </a:t>
            </a:r>
            <a:r>
              <a:rPr lang="en-US" sz="1800" dirty="0" err="1">
                <a:solidFill>
                  <a:srgbClr val="008C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Ben-Meir</a:t>
            </a:r>
            <a:r>
              <a:rPr lang="en-US" sz="1800">
                <a:solidFill>
                  <a:srgbClr val="008C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M; </a:t>
            </a:r>
            <a:r>
              <a:rPr lang="en-US" sz="1800" dirty="0">
                <a:solidFill>
                  <a:srgbClr val="008C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Braitberg, G.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CBCBE1-2D87-9C38-53EF-B16350E85C06}"/>
              </a:ext>
            </a:extLst>
          </p:cNvPr>
          <p:cNvCxnSpPr>
            <a:cxnSpLocks/>
          </p:cNvCxnSpPr>
          <p:nvPr/>
        </p:nvCxnSpPr>
        <p:spPr>
          <a:xfrm>
            <a:off x="11822" y="1732006"/>
            <a:ext cx="10687051" cy="0"/>
          </a:xfrm>
          <a:prstGeom prst="line">
            <a:avLst/>
          </a:prstGeom>
          <a:ln w="254000">
            <a:solidFill>
              <a:srgbClr val="962D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00B9C75-503C-3904-0498-8C106B221D65}"/>
              </a:ext>
            </a:extLst>
          </p:cNvPr>
          <p:cNvSpPr txBox="1"/>
          <p:nvPr/>
        </p:nvSpPr>
        <p:spPr>
          <a:xfrm>
            <a:off x="-1" y="196706"/>
            <a:ext cx="1068704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(Impact) Understanding who does not wait in the Emergency Department will inform system change</a:t>
            </a:r>
            <a:endParaRPr lang="en-A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E1B829-DD29-B52B-726C-5857F41AF525}"/>
              </a:ext>
            </a:extLst>
          </p:cNvPr>
          <p:cNvSpPr txBox="1"/>
          <p:nvPr/>
        </p:nvSpPr>
        <p:spPr>
          <a:xfrm>
            <a:off x="5689864" y="2598899"/>
            <a:ext cx="4997185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Methods:</a:t>
            </a:r>
            <a:r>
              <a:rPr lang="en-A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This project uses a quantitative methods of mixed designs (retrospective audit of medical records with nested  questionnaire auto-invitation using </a:t>
            </a:r>
            <a:r>
              <a:rPr lang="en-A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REDcap</a:t>
            </a:r>
            <a:r>
              <a:rPr lang="en-A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Message Media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®</a:t>
            </a:r>
            <a:r>
              <a:rPr lang="en-AU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n-A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Patients were contacted within 8 days of visiting the ED and recruited over 3 blocks of 2 months with an average of  550 patients per block to capture seasonal variation. Study months were </a:t>
            </a:r>
            <a:r>
              <a:rPr lang="en-A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Feb</a:t>
            </a:r>
            <a:r>
              <a:rPr lang="en-A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/March, May/June</a:t>
            </a:r>
            <a:r>
              <a:rPr lang="en-A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conclude in</a:t>
            </a:r>
            <a:r>
              <a:rPr lang="en-A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October/November</a:t>
            </a:r>
            <a:r>
              <a:rPr lang="en-A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2024.</a:t>
            </a:r>
            <a:endParaRPr lang="en-A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1D7AE99-FB37-9E5B-CDD4-723C4CA40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245224"/>
              </p:ext>
            </p:extLst>
          </p:nvPr>
        </p:nvGraphicFramePr>
        <p:xfrm>
          <a:off x="372979" y="5075728"/>
          <a:ext cx="9613233" cy="51175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60065">
                  <a:extLst>
                    <a:ext uri="{9D8B030D-6E8A-4147-A177-3AD203B41FA5}">
                      <a16:colId xmlns:a16="http://schemas.microsoft.com/office/drawing/2014/main" val="41854304"/>
                    </a:ext>
                  </a:extLst>
                </a:gridCol>
                <a:gridCol w="1904204">
                  <a:extLst>
                    <a:ext uri="{9D8B030D-6E8A-4147-A177-3AD203B41FA5}">
                      <a16:colId xmlns:a16="http://schemas.microsoft.com/office/drawing/2014/main" val="1168401357"/>
                    </a:ext>
                  </a:extLst>
                </a:gridCol>
                <a:gridCol w="2158767">
                  <a:extLst>
                    <a:ext uri="{9D8B030D-6E8A-4147-A177-3AD203B41FA5}">
                      <a16:colId xmlns:a16="http://schemas.microsoft.com/office/drawing/2014/main" val="615174912"/>
                    </a:ext>
                  </a:extLst>
                </a:gridCol>
                <a:gridCol w="1690197">
                  <a:extLst>
                    <a:ext uri="{9D8B030D-6E8A-4147-A177-3AD203B41FA5}">
                      <a16:colId xmlns:a16="http://schemas.microsoft.com/office/drawing/2014/main" val="976301150"/>
                    </a:ext>
                  </a:extLst>
                </a:gridCol>
              </a:tblGrid>
              <a:tr h="486180">
                <a:tc>
                  <a:txBody>
                    <a:bodyPr/>
                    <a:lstStyle/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Variables</a:t>
                      </a:r>
                      <a:endParaRPr lang="en-AU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cohort (n=1,111)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Survey respondents n=235 (21%)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Applicable Statistical tests</a:t>
                      </a:r>
                      <a:endParaRPr lang="en-AU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5020297"/>
                  </a:ext>
                </a:extLst>
              </a:tr>
              <a:tr h="192309"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 (y) mean (SD)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(21.5)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(19.6)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p=0.027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5436300"/>
                  </a:ext>
                </a:extLst>
              </a:tr>
              <a:tr h="834608"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Gender n (%)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Female n=586 (52.8%)</a:t>
                      </a:r>
                    </a:p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Male n=524 (47.1%)</a:t>
                      </a:r>
                    </a:p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 n=1 (0.1%)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Female n=159 (67.7%)</a:t>
                      </a:r>
                    </a:p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Male n=72 (30.6%)</a:t>
                      </a:r>
                    </a:p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 n=1 (0.4%)</a:t>
                      </a:r>
                    </a:p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Prefer not to say n=3 (1.3%)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p&lt;0.001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9660700"/>
                  </a:ext>
                </a:extLst>
              </a:tr>
              <a:tr h="864933">
                <a:tc>
                  <a:txBody>
                    <a:bodyPr/>
                    <a:lstStyle/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Triage Category, n (%)</a:t>
                      </a:r>
                      <a:endParaRPr lang="en-AU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ATS 2 n=90 (8.1%)</a:t>
                      </a:r>
                    </a:p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ATS3 n=427 (38.4%)</a:t>
                      </a:r>
                    </a:p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ATS4 n=462 (41.6%)</a:t>
                      </a:r>
                    </a:p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ATS5 n=132 (11.9%)</a:t>
                      </a:r>
                      <a:endParaRPr lang="en-AU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ATS2 n=24 (10.3%)</a:t>
                      </a:r>
                    </a:p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ATS3 n=100 (42.7%)</a:t>
                      </a:r>
                    </a:p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ATS4 n=90 (38.5%)</a:t>
                      </a:r>
                    </a:p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ATS5 n=20 (8.6%)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p=0.760</a:t>
                      </a:r>
                      <a:endParaRPr lang="en-AU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547309"/>
                  </a:ext>
                </a:extLst>
              </a:tr>
              <a:tr h="607293">
                <a:tc>
                  <a:txBody>
                    <a:bodyPr/>
                    <a:lstStyle/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Arrival by mode</a:t>
                      </a:r>
                      <a:endParaRPr lang="en-AU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Private n=935 (84.1%)</a:t>
                      </a:r>
                    </a:p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Ambulance n=173 (15.6%)</a:t>
                      </a:r>
                    </a:p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Police n=3 (0.3%)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Private=210 (89.4)</a:t>
                      </a:r>
                    </a:p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Ambulance=25 (10.6%)</a:t>
                      </a:r>
                      <a:endParaRPr lang="en-AU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p=0.388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8365452"/>
                  </a:ext>
                </a:extLst>
              </a:tr>
              <a:tr h="192309"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EDLOS (min) mean (SD)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 (285)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 (147.4)</a:t>
                      </a:r>
                      <a:endParaRPr lang="en-AU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p=0.764</a:t>
                      </a:r>
                      <a:endParaRPr lang="en-AU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9947359"/>
                  </a:ext>
                </a:extLst>
              </a:tr>
              <a:tr h="192309"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you have a GP? n, (%)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1,034(93.1%)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 (94%)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p=0.605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5959359"/>
                  </a:ext>
                </a:extLst>
              </a:tr>
              <a:tr h="581334"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Prior to presentation did you contact </a:t>
                      </a:r>
                    </a:p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1.Medical locum or</a:t>
                      </a:r>
                    </a:p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2.Nurse on Call or VVED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Yes, n=70 (30.0%)</a:t>
                      </a:r>
                    </a:p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Yes, n= 86, (36.3%)</a:t>
                      </a:r>
                      <a:endParaRPr lang="en-AU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0390843"/>
                  </a:ext>
                </a:extLst>
              </a:tr>
              <a:tr h="272716"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you have an after-hours GP clinic near you? n, (%)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 53, (22.5%)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8230930"/>
                  </a:ext>
                </a:extLst>
              </a:tr>
              <a:tr h="272716"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 you a regular Austin patient? n, (%)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 (27.8%)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1817437"/>
                  </a:ext>
                </a:extLst>
              </a:tr>
              <a:tr h="620815">
                <a:tc>
                  <a:txBody>
                    <a:bodyPr/>
                    <a:lstStyle/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is the likelihood of future use of ED? N, (%)</a:t>
                      </a:r>
                      <a:endParaRPr lang="en-AU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More, n=11 (4.8%)</a:t>
                      </a:r>
                    </a:p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Same, n=134 (58.3%)</a:t>
                      </a:r>
                    </a:p>
                    <a:p>
                      <a:r>
                        <a:rPr lang="en-AU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Less, n=85 (37%)</a:t>
                      </a:r>
                      <a:endParaRPr lang="en-AU" sz="12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9067266"/>
                  </a:ext>
                </a:extLst>
              </a:tr>
            </a:tbl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B91EC19-6ACE-B9E0-2C1A-0AA6899F07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3908077"/>
              </p:ext>
            </p:extLst>
          </p:nvPr>
        </p:nvGraphicFramePr>
        <p:xfrm>
          <a:off x="178985" y="1078891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AF3960D2-AF56-36BA-7AE0-789377978F00}"/>
              </a:ext>
            </a:extLst>
          </p:cNvPr>
          <p:cNvSpPr txBox="1"/>
          <p:nvPr/>
        </p:nvSpPr>
        <p:spPr>
          <a:xfrm>
            <a:off x="178985" y="2549528"/>
            <a:ext cx="553452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Background: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Since the COVID-19 pandemic there has been an increase in the number of patients seeking care in Emergency Departments (EDs) who leave without being seen (DNW). Internationally the DNW rate ranges from 1 to 15%. The average rate in Victoria pre-pandemic was 5-6% In September 2022, NSW reported that one in 10 patients left the ED before receiving treatment prompting the ACEM president to call this a “major safety risk”. At our institution the DNW as of March 2024 remains high, at 9%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5" name="Chart 1">
            <a:extLst>
              <a:ext uri="{FF2B5EF4-FFF2-40B4-BE49-F238E27FC236}">
                <a16:creationId xmlns:a16="http://schemas.microsoft.com/office/drawing/2014/main" id="{87BAD03F-0A81-D72A-F9B1-4F598A1E20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186" y="10811001"/>
            <a:ext cx="4581525" cy="255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364CA7F-1055-A2CE-41F4-0B881A4D97D0}"/>
              </a:ext>
            </a:extLst>
          </p:cNvPr>
          <p:cNvSpPr txBox="1"/>
          <p:nvPr/>
        </p:nvSpPr>
        <p:spPr>
          <a:xfrm>
            <a:off x="4907040" y="13532111"/>
            <a:ext cx="5780008" cy="1396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study showed that patients who DNW did so during times of high activity, had</a:t>
            </a:r>
            <a:r>
              <a:rPr lang="en-US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prolonged wait of over 3 hours, and presented with higher acuity than previously documented (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~</a:t>
            </a:r>
            <a:r>
              <a:rPr lang="en-US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50% ATS 2 and 3). Most patients (72%) required follow up care. High levels of DNW are likely to lead to adverse patient outcomes.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38E4406-7CB8-1AA7-6F58-FC4DA19BFA31}"/>
              </a:ext>
            </a:extLst>
          </p:cNvPr>
          <p:cNvSpPr txBox="1"/>
          <p:nvPr/>
        </p:nvSpPr>
        <p:spPr>
          <a:xfrm>
            <a:off x="131692" y="13532111"/>
            <a:ext cx="47753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Limitations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11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survey was conducted in English and 98% of our respondents indicated they were comfortable with their level of English. Hence the sample may have been biased towards English speakers. A response rate of 22%, given the nature of the study, was considered to be a good outcome.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51A03D-CBEB-493C-33BE-96654FAC1962}"/>
              </a:ext>
            </a:extLst>
          </p:cNvPr>
          <p:cNvSpPr txBox="1"/>
          <p:nvPr/>
        </p:nvSpPr>
        <p:spPr>
          <a:xfrm>
            <a:off x="143511" y="10246237"/>
            <a:ext cx="1040002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participants were similar to the overall population (see table). 72% patients sought follow up care, 64% from a medical practitioner and 16% presented to another hospital, mostly to another Emergency Department</a:t>
            </a:r>
            <a:endParaRPr lang="en-A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41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112</TotalTime>
  <Words>763</Words>
  <Application>Microsoft Office PowerPoint</Application>
  <PresentationFormat>Custom</PresentationFormat>
  <Paragraphs>76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Morrison</dc:creator>
  <cp:lastModifiedBy>Abdi Osman</cp:lastModifiedBy>
  <cp:revision>8</cp:revision>
  <dcterms:created xsi:type="dcterms:W3CDTF">2019-04-03T04:48:47Z</dcterms:created>
  <dcterms:modified xsi:type="dcterms:W3CDTF">2024-07-31T09:22:30Z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7dc88d9-fa17-47eb-a208-3e66f59d50e5_Enabled">
    <vt:lpwstr>true</vt:lpwstr>
  </property>
  <property fmtid="{D5CDD505-2E9C-101B-9397-08002B2CF9AE}" pid="3" name="MSIP_Label_d7dc88d9-fa17-47eb-a208-3e66f59d50e5_SetDate">
    <vt:lpwstr>2024-07-31T08:57:08Z</vt:lpwstr>
  </property>
  <property fmtid="{D5CDD505-2E9C-101B-9397-08002B2CF9AE}" pid="4" name="MSIP_Label_d7dc88d9-fa17-47eb-a208-3e66f59d50e5_Method">
    <vt:lpwstr>Standard</vt:lpwstr>
  </property>
  <property fmtid="{D5CDD505-2E9C-101B-9397-08002B2CF9AE}" pid="5" name="MSIP_Label_d7dc88d9-fa17-47eb-a208-3e66f59d50e5_Name">
    <vt:lpwstr>Internal</vt:lpwstr>
  </property>
  <property fmtid="{D5CDD505-2E9C-101B-9397-08002B2CF9AE}" pid="6" name="MSIP_Label_d7dc88d9-fa17-47eb-a208-3e66f59d50e5_SiteId">
    <vt:lpwstr>d51ba343-9258-4ea6-9907-426d8c84ec12</vt:lpwstr>
  </property>
  <property fmtid="{D5CDD505-2E9C-101B-9397-08002B2CF9AE}" pid="7" name="MSIP_Label_d7dc88d9-fa17-47eb-a208-3e66f59d50e5_ActionId">
    <vt:lpwstr>bf08ec32-a471-42e4-a63e-69a48b5a7bed</vt:lpwstr>
  </property>
  <property fmtid="{D5CDD505-2E9C-101B-9397-08002B2CF9AE}" pid="8" name="MSIP_Label_d7dc88d9-fa17-47eb-a208-3e66f59d50e5_ContentBits">
    <vt:lpwstr>0</vt:lpwstr>
  </property>
</Properties>
</file>